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3" r:id="rId3"/>
    <p:sldId id="260" r:id="rId4"/>
    <p:sldId id="257" r:id="rId5"/>
    <p:sldId id="265" r:id="rId6"/>
    <p:sldId id="261" r:id="rId7"/>
    <p:sldId id="262" r:id="rId8"/>
    <p:sldId id="258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>
        <p:scale>
          <a:sx n="100" d="100"/>
          <a:sy n="100" d="100"/>
        </p:scale>
        <p:origin x="-420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67BAF-DEF3-4C96-9EAE-948BACF4A705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2D2F2-7C48-4486-B536-F88E459EE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60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67BAF-DEF3-4C96-9EAE-948BACF4A705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2D2F2-7C48-4486-B536-F88E459EE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3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67BAF-DEF3-4C96-9EAE-948BACF4A705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2D2F2-7C48-4486-B536-F88E459EE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67BAF-DEF3-4C96-9EAE-948BACF4A705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2D2F2-7C48-4486-B536-F88E459EE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48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67BAF-DEF3-4C96-9EAE-948BACF4A705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2D2F2-7C48-4486-B536-F88E459EE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166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67BAF-DEF3-4C96-9EAE-948BACF4A705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2D2F2-7C48-4486-B536-F88E459EE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480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67BAF-DEF3-4C96-9EAE-948BACF4A705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2D2F2-7C48-4486-B536-F88E459EE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1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67BAF-DEF3-4C96-9EAE-948BACF4A705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2D2F2-7C48-4486-B536-F88E459EE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204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67BAF-DEF3-4C96-9EAE-948BACF4A705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2D2F2-7C48-4486-B536-F88E459EE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774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67BAF-DEF3-4C96-9EAE-948BACF4A705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2D2F2-7C48-4486-B536-F88E459EE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11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67BAF-DEF3-4C96-9EAE-948BACF4A705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2D2F2-7C48-4486-B536-F88E459EE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272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67BAF-DEF3-4C96-9EAE-948BACF4A705}" type="datetimeFigureOut">
              <a:rPr lang="en-US" smtClean="0"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2D2F2-7C48-4486-B536-F88E459EE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592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fQYW6vYSGX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132856"/>
            <a:ext cx="8229600" cy="1143000"/>
          </a:xfrm>
        </p:spPr>
        <p:txBody>
          <a:bodyPr/>
          <a:lstStyle/>
          <a:p>
            <a:r>
              <a:rPr lang="pt-PT" b="1" dirty="0" smtClean="0"/>
              <a:t>Differentiated Instruction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386104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/>
              <a:t>Educ 8847 </a:t>
            </a:r>
          </a:p>
          <a:p>
            <a:pPr algn="ctr"/>
            <a:r>
              <a:rPr lang="pt-PT" dirty="0" smtClean="0"/>
              <a:t>Instructional Design and Multimedia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08304" y="5963691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Maria Jardim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8712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99592" y="404664"/>
            <a:ext cx="7209928" cy="10825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b="1" dirty="0" smtClean="0"/>
              <a:t>What is Differentiated Instruction?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1764" y="1772816"/>
            <a:ext cx="8229600" cy="4525963"/>
          </a:xfrm>
        </p:spPr>
        <p:txBody>
          <a:bodyPr/>
          <a:lstStyle/>
          <a:p>
            <a:pPr lv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prstClr val="black"/>
                </a:solidFill>
                <a:ea typeface="ＭＳ Ｐゴシック" pitchFamily="34" charset="-128"/>
              </a:rPr>
              <a:t> “Differentiation means tailoring instruction to meet individual needs. Whether teachers differentiate content, process, products, or the learning environment, the use of ongoing assessment and flexible grouping makes this a successful approach to instruction..”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prstClr val="black"/>
                </a:solidFill>
                <a:ea typeface="ＭＳ Ｐゴシック" pitchFamily="34" charset="-128"/>
              </a:rPr>
              <a:t>                                         </a:t>
            </a:r>
            <a:r>
              <a:rPr lang="en-US" sz="2200" b="1" dirty="0">
                <a:solidFill>
                  <a:prstClr val="black"/>
                </a:solidFill>
                <a:ea typeface="ＭＳ Ｐゴシック" pitchFamily="34" charset="-128"/>
              </a:rPr>
              <a:t>--Carol Ann Tomlinson </a:t>
            </a:r>
            <a:endParaRPr lang="en-US" b="1" dirty="0">
              <a:solidFill>
                <a:prstClr val="black"/>
              </a:solidFill>
              <a:ea typeface="ＭＳ Ｐゴシック" pitchFamily="34" charset="-12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45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27509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endParaRPr lang="pt-PT" sz="1800" dirty="0" smtClean="0"/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pt-PT" sz="1800" dirty="0" smtClean="0"/>
          </a:p>
          <a:p>
            <a:endParaRPr lang="en-US" sz="1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b="1" dirty="0" smtClean="0"/>
              <a:t>Differentiation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27584" y="1340768"/>
            <a:ext cx="5616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Differentiation concentrates on student’s different: </a:t>
            </a:r>
          </a:p>
          <a:p>
            <a:endParaRPr lang="pt-PT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pt-PT" dirty="0" smtClean="0"/>
              <a:t>Learning Styles,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PT" dirty="0"/>
              <a:t>I</a:t>
            </a:r>
            <a:r>
              <a:rPr lang="pt-PT" dirty="0" smtClean="0"/>
              <a:t>nterests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PT" dirty="0"/>
              <a:t>M</a:t>
            </a:r>
            <a:r>
              <a:rPr lang="pt-PT" dirty="0" smtClean="0"/>
              <a:t>ultiple intelligences </a:t>
            </a:r>
          </a:p>
          <a:p>
            <a:endParaRPr lang="pt-PT" dirty="0"/>
          </a:p>
          <a:p>
            <a:endParaRPr lang="pt-PT" dirty="0" smtClean="0"/>
          </a:p>
          <a:p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580112" y="3356992"/>
            <a:ext cx="2520280" cy="122413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Video Created by free2care </a:t>
            </a:r>
            <a:r>
              <a:rPr lang="pt-PT" sz="1000" dirty="0"/>
              <a:t>E</a:t>
            </a:r>
            <a:r>
              <a:rPr lang="pt-PT" sz="1000" dirty="0" smtClean="0"/>
              <a:t>xemplifies the different learning styles</a:t>
            </a:r>
          </a:p>
          <a:p>
            <a:pPr algn="ctr"/>
            <a:r>
              <a:rPr lang="pt-PT" sz="1000" dirty="0" smtClean="0">
                <a:hlinkClick r:id="rId2"/>
              </a:rPr>
              <a:t>http://youtu.be/fQYW6vYSGXs</a:t>
            </a:r>
            <a:endParaRPr lang="pt-PT" sz="1000" dirty="0" smtClean="0"/>
          </a:p>
        </p:txBody>
      </p:sp>
    </p:spTree>
    <p:extLst>
      <p:ext uri="{BB962C8B-B14F-4D97-AF65-F5344CB8AC3E}">
        <p14:creationId xmlns:p14="http://schemas.microsoft.com/office/powerpoint/2010/main" val="176485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6528" y="-112574"/>
            <a:ext cx="6480720" cy="1082551"/>
          </a:xfrm>
        </p:spPr>
        <p:txBody>
          <a:bodyPr>
            <a:normAutofit/>
          </a:bodyPr>
          <a:lstStyle/>
          <a:p>
            <a:r>
              <a:rPr lang="pt-PT" b="1" dirty="0" smtClean="0"/>
              <a:t>Differentiated Instruction</a:t>
            </a:r>
            <a:endParaRPr lang="en-US" b="1" dirty="0"/>
          </a:p>
        </p:txBody>
      </p:sp>
      <p:sp>
        <p:nvSpPr>
          <p:cNvPr id="5" name="Oval 4"/>
          <p:cNvSpPr/>
          <p:nvPr/>
        </p:nvSpPr>
        <p:spPr>
          <a:xfrm>
            <a:off x="3135784" y="969977"/>
            <a:ext cx="2888209" cy="72008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General Principles of Differentiation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135784" y="2197739"/>
            <a:ext cx="254000" cy="1800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2992000" y="2877147"/>
            <a:ext cx="3308192" cy="7200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Teacher Dependent Dimension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2967538" y="4832176"/>
            <a:ext cx="3334734" cy="72008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Student Dependent Dimension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4452888" y="2159242"/>
            <a:ext cx="254000" cy="1800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691680" y="2212901"/>
            <a:ext cx="254000" cy="1800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5769993" y="2212901"/>
            <a:ext cx="254000" cy="1800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7236296" y="2197739"/>
            <a:ext cx="254000" cy="18002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498587" y="4091254"/>
            <a:ext cx="254000" cy="18002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4498586" y="6021441"/>
            <a:ext cx="254000" cy="18002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3181482" y="4091254"/>
            <a:ext cx="254000" cy="18002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5797659" y="4091254"/>
            <a:ext cx="254000" cy="18002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3184789" y="6005553"/>
            <a:ext cx="254000" cy="18002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829409" y="6005553"/>
            <a:ext cx="254000" cy="18002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Elbow Connector 11"/>
          <p:cNvCxnSpPr>
            <a:stCxn id="5" idx="4"/>
            <a:endCxn id="23" idx="0"/>
          </p:cNvCxnSpPr>
          <p:nvPr/>
        </p:nvCxnSpPr>
        <p:spPr>
          <a:xfrm rot="5400000">
            <a:off x="4345297" y="1924649"/>
            <a:ext cx="469185" cy="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/>
          <p:nvPr/>
        </p:nvCxnSpPr>
        <p:spPr>
          <a:xfrm rot="5400000">
            <a:off x="4389358" y="3831819"/>
            <a:ext cx="469185" cy="1"/>
          </a:xfrm>
          <a:prstGeom prst="bentConnector3">
            <a:avLst>
              <a:gd name="adj1" fmla="val 10075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rot="5400000">
            <a:off x="4389357" y="5786848"/>
            <a:ext cx="469185" cy="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5" idx="4"/>
            <a:endCxn id="27" idx="0"/>
          </p:cNvCxnSpPr>
          <p:nvPr/>
        </p:nvCxnSpPr>
        <p:spPr>
          <a:xfrm rot="16200000" flipH="1">
            <a:off x="5717751" y="552194"/>
            <a:ext cx="507682" cy="278340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endCxn id="24" idx="0"/>
          </p:cNvCxnSpPr>
          <p:nvPr/>
        </p:nvCxnSpPr>
        <p:spPr>
          <a:xfrm rot="10800000" flipV="1">
            <a:off x="1818681" y="1942391"/>
            <a:ext cx="2761211" cy="27050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6200000" flipH="1">
            <a:off x="5013385" y="3194706"/>
            <a:ext cx="494027" cy="129907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endCxn id="32" idx="0"/>
          </p:cNvCxnSpPr>
          <p:nvPr/>
        </p:nvCxnSpPr>
        <p:spPr>
          <a:xfrm rot="10800000" flipV="1">
            <a:off x="3308483" y="3844240"/>
            <a:ext cx="1317105" cy="24701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 rot="16200000" flipH="1">
            <a:off x="5028111" y="5137312"/>
            <a:ext cx="494027" cy="129907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/>
          <p:nvPr/>
        </p:nvCxnSpPr>
        <p:spPr>
          <a:xfrm rot="10800000" flipV="1">
            <a:off x="3285657" y="5780092"/>
            <a:ext cx="1317105" cy="24701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9" idx="0"/>
          </p:cNvCxnSpPr>
          <p:nvPr/>
        </p:nvCxnSpPr>
        <p:spPr>
          <a:xfrm flipV="1">
            <a:off x="3262784" y="1943897"/>
            <a:ext cx="0" cy="253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5896119" y="1959059"/>
            <a:ext cx="0" cy="253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331640" y="2392921"/>
            <a:ext cx="71287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 Respectful tasks               High Quality Curriculum                      Fexible Grouping                Community Building                   Assessment for Instruction</a:t>
            </a:r>
            <a:endParaRPr lang="en-US" sz="900" dirty="0"/>
          </a:p>
        </p:txBody>
      </p:sp>
      <p:sp>
        <p:nvSpPr>
          <p:cNvPr id="54" name="TextBox 53"/>
          <p:cNvSpPr txBox="1"/>
          <p:nvPr/>
        </p:nvSpPr>
        <p:spPr>
          <a:xfrm>
            <a:off x="2992000" y="4315966"/>
            <a:ext cx="3816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 Content                                     Process                                     Product</a:t>
            </a:r>
            <a:endParaRPr lang="en-US" sz="900" dirty="0"/>
          </a:p>
        </p:txBody>
      </p:sp>
      <p:sp>
        <p:nvSpPr>
          <p:cNvPr id="55" name="TextBox 54"/>
          <p:cNvSpPr txBox="1"/>
          <p:nvPr/>
        </p:nvSpPr>
        <p:spPr>
          <a:xfrm>
            <a:off x="3018293" y="6205309"/>
            <a:ext cx="3816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Readiness                                 Interests                              Learning Profile</a:t>
            </a:r>
            <a:endParaRPr lang="en-US" sz="900" dirty="0"/>
          </a:p>
        </p:txBody>
      </p:sp>
      <p:sp>
        <p:nvSpPr>
          <p:cNvPr id="56" name="TextBox 55"/>
          <p:cNvSpPr txBox="1"/>
          <p:nvPr/>
        </p:nvSpPr>
        <p:spPr>
          <a:xfrm>
            <a:off x="5148064" y="662200"/>
            <a:ext cx="3995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Teacher’s Response to Learner’s Needs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1420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27509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endParaRPr lang="pt-PT" sz="1800" dirty="0" smtClean="0"/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pt-PT" sz="1800" dirty="0" smtClean="0"/>
          </a:p>
          <a:p>
            <a:endParaRPr lang="en-US" sz="1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b="1" dirty="0" smtClean="0"/>
              <a:t>General Principles of Differentiation</a:t>
            </a:r>
            <a:endParaRPr lang="en-US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718850"/>
              </p:ext>
            </p:extLst>
          </p:nvPr>
        </p:nvGraphicFramePr>
        <p:xfrm>
          <a:off x="1115616" y="2329855"/>
          <a:ext cx="6991226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985"/>
                <a:gridCol w="2725229"/>
                <a:gridCol w="228401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800" dirty="0" smtClean="0"/>
                        <a:t>Respectful tasks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800" dirty="0" smtClean="0"/>
                        <a:t>Ongoing assessment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800" dirty="0" smtClean="0"/>
                        <a:t>Flexible grouping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PT" sz="1400" dirty="0" smtClean="0"/>
                        <a:t>Students perform tasks according to their level</a:t>
                      </a:r>
                      <a:r>
                        <a:rPr lang="pt-PT" sz="1400" baseline="0" dirty="0" smtClean="0"/>
                        <a:t> of readiness and their interest level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/>
                        <a:t>Student groups are dynamic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/>
                        <a:t>Student groupings are flexible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/>
                        <a:t>Teacher’s role varies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881" y="2996952"/>
            <a:ext cx="273986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59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b="1" dirty="0" smtClean="0"/>
              <a:t>Teacher Dependente Dimension </a:t>
            </a: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876382"/>
              </p:ext>
            </p:extLst>
          </p:nvPr>
        </p:nvGraphicFramePr>
        <p:xfrm>
          <a:off x="1475656" y="1340768"/>
          <a:ext cx="6096000" cy="4124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52128"/>
                <a:gridCol w="3024336"/>
                <a:gridCol w="1919536"/>
              </a:tblGrid>
              <a:tr h="370840">
                <a:tc>
                  <a:txBody>
                    <a:bodyPr/>
                    <a:lstStyle/>
                    <a:p>
                      <a:r>
                        <a:rPr lang="pt-PT" sz="1800" dirty="0" smtClean="0"/>
                        <a:t>Content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dirty="0" smtClean="0"/>
                        <a:t>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800" dirty="0" smtClean="0"/>
                        <a:t>Product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/>
                        <a:t>Readiness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Collaborative 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Projects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Interaction with experts in the field they are studying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Rubrics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Sustained research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Presentations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Problem solving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Models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Use of simulations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Portfolios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Reflection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Learning Contracts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Creation of something new</a:t>
                      </a:r>
                      <a:endParaRPr lang="pt-PT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Graphs and charts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Essays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Webquests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478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b="1" dirty="0" smtClean="0"/>
              <a:t>Student Dependente Dimension </a:t>
            </a:r>
            <a:endParaRPr lang="en-US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075129"/>
              </p:ext>
            </p:extLst>
          </p:nvPr>
        </p:nvGraphicFramePr>
        <p:xfrm>
          <a:off x="1475656" y="1844824"/>
          <a:ext cx="6096000" cy="2966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pt-PT" sz="1800" dirty="0" smtClean="0"/>
                        <a:t>Readiness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dirty="0" smtClean="0"/>
                        <a:t>Interests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800" dirty="0" smtClean="0"/>
                        <a:t>Learning Profiles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/>
                        <a:t>Public Speaking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/>
                        <a:t>Learning Style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Comprehension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/>
                        <a:t>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/>
                        <a:t>Interests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Application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/>
                        <a:t>Academic Subjects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/>
                        <a:t>Multiple Intelligences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/>
                        <a:t>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Synthesis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 smtClean="0"/>
                        <a:t>Poetry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Evaluation</a:t>
                      </a:r>
                      <a:endParaRPr lang="pt-PT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 smtClean="0"/>
                        <a:t>Nature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400" dirty="0" smtClean="0"/>
                        <a:t>Modeling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83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Workshop – Graphic Organizer</a:t>
            </a:r>
            <a:endParaRPr lang="en-US" b="1" dirty="0"/>
          </a:p>
        </p:txBody>
      </p:sp>
      <p:sp>
        <p:nvSpPr>
          <p:cNvPr id="4" name="Oval 3"/>
          <p:cNvSpPr/>
          <p:nvPr/>
        </p:nvSpPr>
        <p:spPr>
          <a:xfrm>
            <a:off x="3275856" y="3506341"/>
            <a:ext cx="2448272" cy="59970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Differentiated Instruction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79512" y="1324757"/>
            <a:ext cx="2103437" cy="165618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pt-PT" dirty="0" smtClean="0"/>
              <a:t>Learner Profile</a:t>
            </a:r>
          </a:p>
          <a:p>
            <a:r>
              <a:rPr lang="pt-PT" sz="1200" dirty="0" smtClean="0"/>
              <a:t>Prepare a survey to determine the student’s learner profile.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PT" sz="1200" dirty="0" smtClean="0"/>
              <a:t>Interest Survey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PT" sz="1200" dirty="0" smtClean="0"/>
              <a:t>Learning Style Survey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PT" sz="1200" dirty="0" smtClean="0"/>
              <a:t>Multiple Inteligence Survey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79511" y="3140968"/>
            <a:ext cx="2103437" cy="15841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PT" dirty="0" smtClean="0"/>
              <a:t>2. Content</a:t>
            </a:r>
          </a:p>
          <a:p>
            <a:r>
              <a:rPr lang="pt-PT" sz="1200" dirty="0" smtClean="0"/>
              <a:t>Organize the content according to student level of readiness.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PT" sz="1200" dirty="0" smtClean="0"/>
              <a:t>Tier 1 (Basic)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PT" sz="1200" dirty="0" smtClean="0"/>
              <a:t>Tier 2 (Grade Level)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PT" sz="1200" dirty="0" smtClean="0"/>
              <a:t>Tier 3 (Higher Level)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81026" y="4827333"/>
            <a:ext cx="2101923" cy="1553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PT" dirty="0" smtClean="0"/>
              <a:t>3. Process</a:t>
            </a:r>
          </a:p>
          <a:p>
            <a:r>
              <a:rPr lang="pt-PT" sz="1200" dirty="0" smtClean="0"/>
              <a:t>Organize the activities according to student learning profile.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PT" sz="1200" dirty="0" smtClean="0"/>
              <a:t>Tier 1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PT" sz="1200" dirty="0" smtClean="0"/>
              <a:t>Tier 2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PT" sz="1200" dirty="0" smtClean="0"/>
              <a:t>Tier 3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6876256" y="1324757"/>
            <a:ext cx="2103436" cy="166151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PT" dirty="0" smtClean="0"/>
              <a:t>4. Product</a:t>
            </a:r>
          </a:p>
          <a:p>
            <a:r>
              <a:rPr lang="pt-PT" sz="1200" dirty="0" smtClean="0"/>
              <a:t>Organize the presentation of the learning products according to student’s interests.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PT" sz="1200" dirty="0" smtClean="0"/>
              <a:t>Tier 1 (Visual)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PT" sz="1200" dirty="0" smtClean="0"/>
              <a:t>Tier 2 (Auditory)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pt-PT" sz="1200" dirty="0" smtClean="0"/>
              <a:t>Tier 3 (Kinesthetic)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6866681" y="3140968"/>
            <a:ext cx="2103436" cy="122413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PT" dirty="0" smtClean="0"/>
              <a:t>5. Test</a:t>
            </a:r>
          </a:p>
          <a:p>
            <a:r>
              <a:rPr lang="pt-PT" sz="1200" dirty="0" smtClean="0"/>
              <a:t>Use two tools to see the differences they presente in terms of ease of use and visual effect for the students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876256" y="4509120"/>
            <a:ext cx="2093861" cy="11521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PT" dirty="0" smtClean="0"/>
              <a:t>6. Share</a:t>
            </a:r>
          </a:p>
          <a:p>
            <a:r>
              <a:rPr lang="pt-PT" sz="1200" dirty="0" smtClean="0"/>
              <a:t>Share the work on the wiki and comment the efficiency of each of the tools in differentiating education.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6876256" y="5805264"/>
            <a:ext cx="2093861" cy="9361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PT" dirty="0" smtClean="0"/>
              <a:t>7. Assess</a:t>
            </a:r>
          </a:p>
          <a:p>
            <a:r>
              <a:rPr lang="pt-PT" sz="1200" dirty="0" smtClean="0"/>
              <a:t>Assess the workshop and the content learned.</a:t>
            </a:r>
            <a:endParaRPr lang="en-US" sz="1200" dirty="0"/>
          </a:p>
        </p:txBody>
      </p:sp>
      <p:cxnSp>
        <p:nvCxnSpPr>
          <p:cNvPr id="19" name="Straight Connector 18"/>
          <p:cNvCxnSpPr>
            <a:stCxn id="4" idx="2"/>
          </p:cNvCxnSpPr>
          <p:nvPr/>
        </p:nvCxnSpPr>
        <p:spPr>
          <a:xfrm flipH="1" flipV="1">
            <a:off x="2339752" y="3806191"/>
            <a:ext cx="93610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4" idx="6"/>
          </p:cNvCxnSpPr>
          <p:nvPr/>
        </p:nvCxnSpPr>
        <p:spPr>
          <a:xfrm>
            <a:off x="5724128" y="3806192"/>
            <a:ext cx="1142553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4" idx="2"/>
            <a:endCxn id="11" idx="3"/>
          </p:cNvCxnSpPr>
          <p:nvPr/>
        </p:nvCxnSpPr>
        <p:spPr>
          <a:xfrm rot="10800000" flipV="1">
            <a:off x="2282950" y="3806191"/>
            <a:ext cx="992907" cy="179813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4" idx="2"/>
            <a:endCxn id="9" idx="3"/>
          </p:cNvCxnSpPr>
          <p:nvPr/>
        </p:nvCxnSpPr>
        <p:spPr>
          <a:xfrm rot="10800000">
            <a:off x="2282950" y="2152850"/>
            <a:ext cx="992907" cy="1653343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15" idx="1"/>
            <a:endCxn id="4" idx="6"/>
          </p:cNvCxnSpPr>
          <p:nvPr/>
        </p:nvCxnSpPr>
        <p:spPr>
          <a:xfrm rot="10800000">
            <a:off x="5724128" y="3806192"/>
            <a:ext cx="1152128" cy="246712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14" idx="1"/>
            <a:endCxn id="4" idx="6"/>
          </p:cNvCxnSpPr>
          <p:nvPr/>
        </p:nvCxnSpPr>
        <p:spPr>
          <a:xfrm rot="10800000">
            <a:off x="5724128" y="3806192"/>
            <a:ext cx="1152128" cy="12789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12" idx="1"/>
            <a:endCxn id="4" idx="6"/>
          </p:cNvCxnSpPr>
          <p:nvPr/>
        </p:nvCxnSpPr>
        <p:spPr>
          <a:xfrm rot="10800000" flipV="1">
            <a:off x="5724128" y="2155516"/>
            <a:ext cx="1152128" cy="1650676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7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t-PT" dirty="0" smtClean="0"/>
          </a:p>
          <a:p>
            <a:pPr marL="0" indent="0" algn="ctr">
              <a:buNone/>
            </a:pPr>
            <a:r>
              <a:rPr lang="pt-PT" dirty="0" smtClean="0"/>
              <a:t>Enjoy the Workshop!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67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2018</TotalTime>
  <Words>392</Words>
  <Application>Microsoft Office PowerPoint</Application>
  <PresentationFormat>On-screen Show (4:3)</PresentationFormat>
  <Paragraphs>105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Differentiated Instruction</vt:lpstr>
      <vt:lpstr>PowerPoint Presentation</vt:lpstr>
      <vt:lpstr>Differentiation</vt:lpstr>
      <vt:lpstr>Differentiated Instruction</vt:lpstr>
      <vt:lpstr>General Principles of Differentiation</vt:lpstr>
      <vt:lpstr>PowerPoint Presentation</vt:lpstr>
      <vt:lpstr>Student Dependente Dimension </vt:lpstr>
      <vt:lpstr>Workshop – Graphic Organizer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</dc:title>
  <dc:creator>Maria Jardim</dc:creator>
  <cp:lastModifiedBy>Maria Jardim</cp:lastModifiedBy>
  <cp:revision>28</cp:revision>
  <dcterms:created xsi:type="dcterms:W3CDTF">2012-05-14T11:49:14Z</dcterms:created>
  <dcterms:modified xsi:type="dcterms:W3CDTF">2012-05-16T09:04:06Z</dcterms:modified>
</cp:coreProperties>
</file>